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0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666" autoAdjust="0"/>
    <p:restoredTop sz="100000" autoAdjust="0"/>
  </p:normalViewPr>
  <p:slideViewPr>
    <p:cSldViewPr snapToGrid="0" snapToObjects="1">
      <p:cViewPr>
        <p:scale>
          <a:sx n="69" d="100"/>
          <a:sy n="69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&lt;#&gt;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4" name="对象"/>
          <p:cNvSpPr>
            <a:spLocks noGrp="1"/>
          </p:cNvSpPr>
          <p:nvPr>
            <p:ph type="sldImg"/>
          </p:nvPr>
        </p:nvSpPr>
        <p:spPr>
          <a:xfrm rot="0">
            <a:off x="215999" y="812520"/>
            <a:ext cx="7127280" cy="400896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5" name="文本框"/>
          <p:cNvSpPr>
            <a:spLocks noGrp="1"/>
          </p:cNvSpPr>
          <p:nvPr>
            <p:ph type="body"/>
          </p:nvPr>
        </p:nvSpPr>
        <p:spPr>
          <a:xfrm rot="0">
            <a:off x="756000" y="5078519"/>
            <a:ext cx="6047640" cy="4811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r>
              <a:rPr lang="en-US" altLang="zh-CN" sz="2000" b="0" strike="noStrike" spc="-1">
                <a:latin typeface="Arial" pitchFamily="0" charset="0"/>
              </a:rPr>
              <a:t>Click to edit the notes format</a:t>
            </a:r>
            <a:endParaRPr lang="zh-CN" altLang="en-US" sz="2000" b="0" strike="noStrike" spc="-1">
              <a:latin typeface="Arial" pitchFamily="0" charset="0"/>
            </a:endParaRPr>
          </a:p>
        </p:txBody>
      </p:sp>
      <p:sp>
        <p:nvSpPr>
          <p:cNvPr id="6" name="文本框"/>
          <p:cNvSpPr>
            <a:spLocks noGrp="1"/>
          </p:cNvSpPr>
          <p:nvPr>
            <p:ph type="hdr"/>
          </p:nvPr>
        </p:nvSpPr>
        <p:spPr>
          <a:xfrm rot="0">
            <a:off x="0" y="0"/>
            <a:ext cx="3280680" cy="5342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r>
              <a:rPr lang="en-US" altLang="zh-CN" sz="1400" b="0" strike="noStrike" spc="-1">
                <a:latin typeface="Times New Roman" pitchFamily="0" charset="0"/>
              </a:rPr>
              <a:t>&lt;header&gt;</a:t>
            </a:r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7" name="文本框"/>
          <p:cNvSpPr>
            <a:spLocks noGrp="1"/>
          </p:cNvSpPr>
          <p:nvPr>
            <p:ph type="dt"/>
          </p:nvPr>
        </p:nvSpPr>
        <p:spPr>
          <a:xfrm rot="0">
            <a:off x="4278960" y="0"/>
            <a:ext cx="3280680" cy="5342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algn="r"/>
            <a:r>
              <a:rPr lang="en-US" altLang="zh-CN" sz="1400" b="0" strike="noStrike" spc="-1">
                <a:latin typeface="Times New Roman" pitchFamily="0" charset="0"/>
              </a:rPr>
              <a:t>&lt;date/time&gt;</a:t>
            </a:r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8" name="文本框"/>
          <p:cNvSpPr>
            <a:spLocks noGrp="1"/>
          </p:cNvSpPr>
          <p:nvPr>
            <p:ph type="ftr"/>
          </p:nvPr>
        </p:nvSpPr>
        <p:spPr>
          <a:xfrm rot="0">
            <a:off x="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r>
              <a:rPr lang="en-US" altLang="zh-CN" sz="1400" b="0" strike="noStrike" spc="-1">
                <a:latin typeface="Times New Roman" pitchFamily="0" charset="0"/>
              </a:rPr>
              <a:t>&lt;footer&gt;</a:t>
            </a:r>
            <a:endParaRPr lang="zh-CN" altLang="en-US" sz="1400" b="0" strike="noStrike" spc="-1">
              <a:latin typeface="Times New Roman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84327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0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1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16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8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495847166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10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142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43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44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996684547"/>
      </p:ext>
    </p:extLst>
  </p:cSld>
  <p:clrMapOvr>
    <a:masterClrMapping/>
  </p:clrMapOvr>
</p:notes>
</file>

<file path=ppt/notesSlides/notesSlide1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11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151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2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3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390702123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2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32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3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4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900645302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3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40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41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42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9076521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4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63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64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65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339668489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5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72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3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4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2070963384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6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88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89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0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634199314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7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96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7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8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067360629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8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114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5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6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163839901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/>
          </p:nvPr>
        </p:nvSpPr>
        <p:spPr>
          <a:xfrm rot="0">
            <a:off x="4278960" y="10157400"/>
            <a:ext cx="3280680" cy="53423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400" b="0" i="0" u="none" strike="noStrike" kern="0" cap="none" spc="-1" baseline="0">
                <a:solidFill>
                  <a:schemeClr val="tx1"/>
                </a:solidFill>
                <a:latin typeface="Times New Roman" pitchFamily="0" charset="0"/>
                <a:ea typeface="Droid Sans"/>
                <a:cs typeface="Lucida Sans"/>
              </a:rPr>
              <a:t>9</a:t>
            </a:fld>
            <a:endParaRPr lang="zh-CN" altLang="en-US" sz="1400" b="0" strike="noStrike" spc="-1">
              <a:latin typeface="Times New Roman" pitchFamily="0" charset="0"/>
            </a:endParaRPr>
          </a:p>
        </p:txBody>
      </p:sp>
      <p:sp>
        <p:nvSpPr>
          <p:cNvPr id="121" name="对象"/>
          <p:cNvSpPr>
            <a:spLocks noGrp="1"/>
          </p:cNvSpPr>
          <p:nvPr>
            <p:ph type="sldImg"/>
          </p:nvPr>
        </p:nvSpPr>
        <p:spPr>
          <a:xfrm rot="0">
            <a:off x="685800" y="1143000"/>
            <a:ext cx="5486040" cy="308592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22" name="文本框"/>
          <p:cNvSpPr>
            <a:spLocks noGrp="1"/>
          </p:cNvSpPr>
          <p:nvPr>
            <p:ph type="body"/>
          </p:nvPr>
        </p:nvSpPr>
        <p:spPr>
          <a:xfrm rot="0">
            <a:off x="685800" y="4400640"/>
            <a:ext cx="5486040" cy="3599999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23" name="矩形"/>
          <p:cNvSpPr>
            <a:spLocks/>
          </p:cNvSpPr>
          <p:nvPr/>
        </p:nvSpPr>
        <p:spPr>
          <a:xfrm rot="0">
            <a:off x="3884760" y="8685360"/>
            <a:ext cx="2971440" cy="458280"/>
          </a:xfrm>
          <a:prstGeom prst="rect"/>
          <a:noFill/>
          <a:ln w="12700" cmpd="sng" cap="flat">
            <a:noFill/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104093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ctrTitle"/>
          </p:nvPr>
        </p:nvSpPr>
        <p:spPr>
          <a:xfrm xmlns:a="http://schemas.openxmlformats.org/drawingml/2006/main">
            <a:off x="1097280" y="2556510"/>
            <a:ext cx="12435840" cy="1764030"/>
          </a:xfr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subTitle" idx="1"/>
          </p:nvPr>
        </p:nvSpPr>
        <p:spPr>
          <a:xfrm xmlns:a="http://schemas.openxmlformats.org/drawingml/2006/main">
            <a:off x="2194560" y="4663440"/>
            <a:ext cx="10241280" cy="2103120"/>
          </a:xfrm>
        </p:spPr>
        <p:txBody>
          <a:bodyPr xmlns:a="http://schemas.openxmlformats.org/drawingml/2006/main"/>
          <a:lstStyle xmlns:a="http://schemas.openxmlformats.org/drawingml/2006/main"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 xmlns:a="http://schemas.openxmlformats.org/drawingml/2006/main"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01029"/>
      </p:ext>
    </p:extLst>
  </p:cSld>
  <p:clrMapOvr>
    <a:masterClrMapping xmlns:a="http://schemas.openxmlformats.org/drawingml/2006/main"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48383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26711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FFFFFF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54947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491012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235345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58671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982069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75792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7756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967144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7003875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 rot="0">
            <a:off x="731520" y="328320"/>
            <a:ext cx="13167000" cy="13737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ctr" anchorCtr="0">
            <a:prstTxWarp prst="textNoShape"/>
          </a:bodyPr>
          <a:lstStyle/>
          <a:p>
            <a:r>
              <a:rPr lang="en-US" altLang="zh-CN" sz="1800" b="0" strike="noStrike" spc="-1">
                <a:solidFill>
                  <a:srgbClr val="000000"/>
                </a:solidFill>
                <a:latin typeface="Calibri" pitchFamily="0" charset="0"/>
              </a:rPr>
              <a:t>Click to edit the title text format</a:t>
            </a:r>
            <a:endParaRPr lang="zh-CN" altLang="en-US" sz="1800" b="0" strike="noStrike" spc="-1">
              <a:solidFill>
                <a:srgbClr val="000000"/>
              </a:solidFill>
              <a:latin typeface="Calibri" pitchFamily="0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body"/>
          </p:nvPr>
        </p:nvSpPr>
        <p:spPr>
          <a:xfrm rot="0">
            <a:off x="731520" y="1925639"/>
            <a:ext cx="13167000" cy="47725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431927" indent="-323977">
              <a:spcBef>
                <a:spcPts val="1417"/>
              </a:spcBef>
              <a:buClr>
                <a:srgbClr val="000000"/>
              </a:buClr>
              <a:buSzPct val="45000"/>
              <a:buFont typeface="Wingdings" pitchFamily="0" charset="2"/>
              <a:buChar char=""/>
            </a:pPr>
            <a:r>
              <a:rPr lang="en-US" altLang="zh-CN" sz="3200" b="0" strike="noStrike" spc="-1">
                <a:solidFill>
                  <a:srgbClr val="000000"/>
                </a:solidFill>
                <a:latin typeface="Calibri" pitchFamily="0" charset="0"/>
              </a:rPr>
              <a:t>Click to edit the outline text format</a:t>
            </a:r>
            <a:endParaRPr lang="en-US" altLang="zh-CN" sz="32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863853" indent="-323977">
              <a:spcBef>
                <a:spcPts val="1134"/>
              </a:spcBef>
              <a:buClr>
                <a:srgbClr val="000000"/>
              </a:buClr>
              <a:buSzPct val="75000"/>
              <a:buFont typeface="Symbol" pitchFamily="0" charset="2"/>
              <a:buChar char=""/>
            </a:pPr>
            <a:r>
              <a:rPr lang="en-US" altLang="zh-CN" sz="2400" b="0" strike="noStrike" spc="-1">
                <a:solidFill>
                  <a:srgbClr val="000000"/>
                </a:solidFill>
                <a:latin typeface="Calibri" pitchFamily="0" charset="0"/>
              </a:rPr>
              <a:t>Second Outline Level</a:t>
            </a:r>
            <a:endParaRPr lang="en-US" altLang="zh-CN" sz="24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1295908" indent="-287909">
              <a:spcBef>
                <a:spcPts val="850"/>
              </a:spcBef>
              <a:buClr>
                <a:srgbClr val="000000"/>
              </a:buClr>
              <a:buSzPct val="45000"/>
              <a:buFont typeface="Wingdings" pitchFamily="0" charset="2"/>
              <a:buChar char=""/>
            </a:pPr>
            <a:r>
              <a:rPr lang="en-US" altLang="zh-CN" sz="2000" b="0" strike="noStrike" spc="-1">
                <a:solidFill>
                  <a:srgbClr val="000000"/>
                </a:solidFill>
                <a:latin typeface="Calibri" pitchFamily="0" charset="0"/>
              </a:rPr>
              <a:t>Third Outline Level</a:t>
            </a:r>
            <a:endParaRPr lang="en-US" altLang="zh-CN" sz="20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1727835" indent="-215900">
              <a:spcBef>
                <a:spcPts val="567"/>
              </a:spcBef>
              <a:buClr>
                <a:srgbClr val="000000"/>
              </a:buClr>
              <a:buSzPct val="75000"/>
              <a:buFont typeface="Symbol" pitchFamily="0" charset="2"/>
              <a:buChar char=""/>
            </a:pPr>
            <a:r>
              <a:rPr lang="en-US" altLang="zh-CN" sz="2000" b="0" strike="noStrike" spc="-1">
                <a:solidFill>
                  <a:srgbClr val="000000"/>
                </a:solidFill>
                <a:latin typeface="Calibri" pitchFamily="0" charset="0"/>
              </a:rPr>
              <a:t>Fourth Outline Level</a:t>
            </a:r>
            <a:endParaRPr lang="en-US" altLang="zh-CN" sz="20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2159889" indent="-215900">
              <a:spcBef>
                <a:spcPts val="283"/>
              </a:spcBef>
              <a:buClr>
                <a:srgbClr val="000000"/>
              </a:buClr>
              <a:buSzPct val="45000"/>
              <a:buFont typeface="Wingdings" pitchFamily="0" charset="2"/>
              <a:buChar char=""/>
            </a:pPr>
            <a:r>
              <a:rPr lang="en-US" altLang="zh-CN" sz="2000" b="0" strike="noStrike" spc="-1">
                <a:solidFill>
                  <a:srgbClr val="000000"/>
                </a:solidFill>
                <a:latin typeface="Calibri" pitchFamily="0" charset="0"/>
              </a:rPr>
              <a:t>Fifth Outline Level</a:t>
            </a:r>
            <a:endParaRPr lang="en-US" altLang="zh-CN" sz="20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2591816" indent="-215900">
              <a:spcBef>
                <a:spcPts val="283"/>
              </a:spcBef>
              <a:buClr>
                <a:srgbClr val="000000"/>
              </a:buClr>
              <a:buSzPct val="45000"/>
              <a:buFont typeface="Wingdings" pitchFamily="0" charset="2"/>
              <a:buChar char=""/>
            </a:pPr>
            <a:r>
              <a:rPr lang="en-US" altLang="zh-CN" sz="2000" b="0" strike="noStrike" spc="-1">
                <a:solidFill>
                  <a:srgbClr val="000000"/>
                </a:solidFill>
                <a:latin typeface="Calibri" pitchFamily="0" charset="0"/>
              </a:rPr>
              <a:t>Sixth Outline Level</a:t>
            </a:r>
            <a:endParaRPr lang="en-US" altLang="zh-CN" sz="2000" b="0" strike="noStrike" spc="-1">
              <a:solidFill>
                <a:srgbClr val="000000"/>
              </a:solidFill>
              <a:latin typeface="Calibri" pitchFamily="0" charset="0"/>
            </a:endParaRPr>
          </a:p>
          <a:p>
            <a:pPr marL="3023870" indent="-215900">
              <a:spcBef>
                <a:spcPts val="283"/>
              </a:spcBef>
              <a:buClr>
                <a:srgbClr val="000000"/>
              </a:buClr>
              <a:buSzPct val="45000"/>
              <a:buFont typeface="Wingdings" pitchFamily="0" charset="2"/>
              <a:buChar char=""/>
            </a:pPr>
            <a:r>
              <a:rPr lang="en-US" altLang="zh-CN" sz="2000" b="0" strike="noStrike" spc="-1">
                <a:solidFill>
                  <a:srgbClr val="000000"/>
                </a:solidFill>
                <a:latin typeface="Calibri" pitchFamily="0" charset="0"/>
              </a:rPr>
              <a:t>Seventh Outline Level</a:t>
            </a:r>
            <a:endParaRPr lang="zh-CN" altLang="en-US" sz="2000" b="0" strike="noStrike" spc="-1">
              <a:solidFill>
                <a:srgbClr val="000000"/>
              </a:solidFill>
              <a:latin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defTabSz="914400" fontAlgn="base" hangingPunct="0"/>
    </p:titleStyle>
    <p:bodyStyle>
      <a:lvl1pPr defTabSz="914400" fontAlgn="base" hangingPunct="0"/>
      <a:lvl2pPr defTabSz="914400" fontAlgn="base" hangingPunct="0"/>
      <a:lvl3pPr defTabSz="914400" fontAlgn="base" hangingPunct="0"/>
      <a:lvl4pPr defTabSz="914400" fontAlgn="base" hangingPunct="0"/>
      <a:lvl5pPr defTabSz="914400" fontAlgn="base" hangingPunct="0"/>
      <a:lvl6pPr defTabSz="914400" fontAlgn="base" hangingPunct="0"/>
      <a:lvl7pPr defTabSz="914400" fontAlgn="base" hangingPunct="0"/>
      <a:lvl8pPr defTabSz="914400" fontAlgn="base" hangingPunct="0"/>
      <a:lvl9pPr defTabSz="914400" fontAlgn="base" hangingPunct="0"/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png"/><Relationship Id="rId2" Type="http://schemas.openxmlformats.org/officeDocument/2006/relationships/image" Target="../media/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1.png"/><Relationship Id="rId2" Type="http://schemas.openxmlformats.org/officeDocument/2006/relationships/image" Target="../media/22.png"/><Relationship Id="rId3" Type="http://schemas.openxmlformats.org/officeDocument/2006/relationships/image" Target="../media/23.png"/><Relationship Id="rId4" Type="http://schemas.openxmlformats.org/officeDocument/2006/relationships/image" Target="../media/2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25.png"/><Relationship Id="rId2" Type="http://schemas.openxmlformats.org/officeDocument/2006/relationships/image" Target="../media/2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3.png"/><Relationship Id="rId2" Type="http://schemas.openxmlformats.org/officeDocument/2006/relationships/image" Target="../media/4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5.png"/><Relationship Id="rId2" Type="http://schemas.openxmlformats.org/officeDocument/2006/relationships/image" Target="../media/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7.png"/><Relationship Id="rId2" Type="http://schemas.openxmlformats.org/officeDocument/2006/relationships/image" Target="../media/8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9.png"/><Relationship Id="rId2" Type="http://schemas.openxmlformats.org/officeDocument/2006/relationships/image" Target="../media/1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image" Target="../media/12.png"/><Relationship Id="rId3" Type="http://schemas.openxmlformats.org/officeDocument/2006/relationships/image" Target="../media/13.png"/><Relationship Id="rId4" Type="http://schemas.openxmlformats.org/officeDocument/2006/relationships/image" Target="../media/14.png"/><Relationship Id="rId5" Type="http://schemas.openxmlformats.org/officeDocument/2006/relationships/image" Target="../media/1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image" Target="../media/1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18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19.png"/><Relationship Id="rId2" Type="http://schemas.openxmlformats.org/officeDocument/2006/relationships/image" Target="../media/20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1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12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144000" y="0"/>
            <a:ext cx="5486039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3" name="矩形"/>
          <p:cNvSpPr>
            <a:spLocks/>
          </p:cNvSpPr>
          <p:nvPr/>
        </p:nvSpPr>
        <p:spPr>
          <a:xfrm rot="0">
            <a:off x="833040" y="3051360"/>
            <a:ext cx="6665759" cy="832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6562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525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KEYLOGGER</a:t>
            </a:r>
            <a:endParaRPr lang="zh-CN" altLang="en-US" sz="52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4" name="矩形"/>
          <p:cNvSpPr>
            <a:spLocks/>
          </p:cNvSpPr>
          <p:nvPr/>
        </p:nvSpPr>
        <p:spPr>
          <a:xfrm rot="0">
            <a:off x="833040" y="4217760"/>
            <a:ext cx="7477200" cy="3549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Presented By: </a:t>
            </a: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Syed Ghulam Rasool S.M</a:t>
            </a:r>
            <a:endParaRPr lang="zh-CN" altLang="en-US" sz="1750" b="0" i="0" u="none" strike="noStrike" kern="0" cap="none" spc="-1" baseline="0">
              <a:solidFill>
                <a:srgbClr val="00002E"/>
              </a:solidFill>
              <a:latin typeface="PT Sans" pitchFamily="0" charset="0"/>
              <a:ea typeface="PT Sans" pitchFamily="0" charset="0"/>
              <a:cs typeface="Arial" pitchFamily="0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 rot="0">
            <a:off x="833040" y="4822920"/>
            <a:ext cx="7477200" cy="354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College Name : Aalim Muhammed Salegh College of Engineering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9261"/>
      </p:ext>
    </p:extLst>
  </p:cSld>
  <p:clrMapOvr>
    <a:masterClrMapping/>
  </p:clrMapOvr>
  <p:transition spd="slow"/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25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sp>
        <p:nvSpPr>
          <p:cNvPr id="126" name="矩形"/>
          <p:cNvSpPr>
            <a:spLocks/>
          </p:cNvSpPr>
          <p:nvPr/>
        </p:nvSpPr>
        <p:spPr>
          <a:xfrm rot="0">
            <a:off x="2799720" y="556200"/>
            <a:ext cx="6915239" cy="63072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4969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39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Conclusion and future outlook</a:t>
            </a:r>
            <a:endParaRPr lang="zh-CN" altLang="en-US" sz="39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pic>
        <p:nvPicPr>
          <p:cNvPr id="127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312440" y="1591200"/>
            <a:ext cx="1489680" cy="148680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28" name="矩形"/>
          <p:cNvSpPr>
            <a:spLocks/>
          </p:cNvSpPr>
          <p:nvPr/>
        </p:nvSpPr>
        <p:spPr>
          <a:xfrm rot="0">
            <a:off x="4981680" y="2325240"/>
            <a:ext cx="151200" cy="4035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1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29" name="矩形"/>
          <p:cNvSpPr>
            <a:spLocks/>
          </p:cNvSpPr>
          <p:nvPr/>
        </p:nvSpPr>
        <p:spPr>
          <a:xfrm rot="0">
            <a:off x="6004440" y="1954800"/>
            <a:ext cx="3292560" cy="3153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48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Enhanced Security Measures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0" name="矩形"/>
          <p:cNvSpPr>
            <a:spLocks/>
          </p:cNvSpPr>
          <p:nvPr/>
        </p:nvSpPr>
        <p:spPr>
          <a:xfrm rot="0">
            <a:off x="6004440" y="2391480"/>
            <a:ext cx="4566239" cy="32292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59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Advanced encryption and multi-factor authentication</a:t>
            </a:r>
            <a:endParaRPr lang="zh-CN" altLang="en-US" sz="15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1" name="矩形"/>
          <p:cNvSpPr>
            <a:spLocks/>
          </p:cNvSpPr>
          <p:nvPr/>
        </p:nvSpPr>
        <p:spPr>
          <a:xfrm rot="0">
            <a:off x="5852880" y="3092040"/>
            <a:ext cx="5926679" cy="12240"/>
          </a:xfrm>
          <a:prstGeom prst="rect"/>
          <a:solidFill>
            <a:srgbClr val="2D4DF2"/>
          </a:solidFill>
          <a:ln w="12700" cmpd="sng" cap="flat">
            <a:noFill/>
            <a:prstDash val="solid"/>
            <a:round/>
          </a:ln>
        </p:spPr>
      </p:sp>
      <p:pic>
        <p:nvPicPr>
          <p:cNvPr id="132" name="图片" descr="preencod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3567240" y="3128760"/>
            <a:ext cx="2979719" cy="148680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33" name="矩形"/>
          <p:cNvSpPr>
            <a:spLocks/>
          </p:cNvSpPr>
          <p:nvPr/>
        </p:nvSpPr>
        <p:spPr>
          <a:xfrm rot="0">
            <a:off x="4981680" y="3670200"/>
            <a:ext cx="151200" cy="4035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2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4" name="矩形"/>
          <p:cNvSpPr>
            <a:spLocks/>
          </p:cNvSpPr>
          <p:nvPr/>
        </p:nvSpPr>
        <p:spPr>
          <a:xfrm rot="0">
            <a:off x="6749280" y="3492360"/>
            <a:ext cx="2776320" cy="3153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48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Cybersecurity Education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5" name="矩形"/>
          <p:cNvSpPr>
            <a:spLocks/>
          </p:cNvSpPr>
          <p:nvPr/>
        </p:nvSpPr>
        <p:spPr>
          <a:xfrm rot="0">
            <a:off x="6749280" y="3929040"/>
            <a:ext cx="4272120" cy="32291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59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Continuous training to create a vigilant workforce</a:t>
            </a:r>
            <a:endParaRPr lang="zh-CN" altLang="en-US" sz="15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6" name="矩形"/>
          <p:cNvSpPr>
            <a:spLocks/>
          </p:cNvSpPr>
          <p:nvPr/>
        </p:nvSpPr>
        <p:spPr>
          <a:xfrm rot="0">
            <a:off x="6597720" y="4629600"/>
            <a:ext cx="5181840" cy="12240"/>
          </a:xfrm>
          <a:prstGeom prst="rect"/>
          <a:solidFill>
            <a:srgbClr val="015F98"/>
          </a:solidFill>
          <a:ln w="12700" cmpd="sng" cap="flat">
            <a:noFill/>
            <a:prstDash val="solid"/>
            <a:round/>
          </a:ln>
        </p:spPr>
      </p:sp>
      <p:pic>
        <p:nvPicPr>
          <p:cNvPr id="137" name="图片" descr="preencod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2822399" y="4666320"/>
            <a:ext cx="4469760" cy="148680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38" name="矩形"/>
          <p:cNvSpPr>
            <a:spLocks/>
          </p:cNvSpPr>
          <p:nvPr/>
        </p:nvSpPr>
        <p:spPr>
          <a:xfrm rot="0">
            <a:off x="4981680" y="5207760"/>
            <a:ext cx="151200" cy="4035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3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39" name="矩形"/>
          <p:cNvSpPr>
            <a:spLocks/>
          </p:cNvSpPr>
          <p:nvPr/>
        </p:nvSpPr>
        <p:spPr>
          <a:xfrm rot="0">
            <a:off x="7494480" y="4868280"/>
            <a:ext cx="2524680" cy="3153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48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9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Collaborative Efforts</a:t>
            </a:r>
            <a:endParaRPr lang="zh-CN" altLang="en-US" sz="19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40" name="矩形"/>
          <p:cNvSpPr>
            <a:spLocks/>
          </p:cNvSpPr>
          <p:nvPr/>
        </p:nvSpPr>
        <p:spPr>
          <a:xfrm rot="0">
            <a:off x="7494480" y="5304960"/>
            <a:ext cx="4133879" cy="6462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59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Industry partnerships for threat intelligence sharing</a:t>
            </a:r>
            <a:endParaRPr lang="zh-CN" altLang="en-US" sz="15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41" name="矩形"/>
          <p:cNvSpPr>
            <a:spLocks/>
          </p:cNvSpPr>
          <p:nvPr/>
        </p:nvSpPr>
        <p:spPr>
          <a:xfrm rot="0">
            <a:off x="2799720" y="6380640"/>
            <a:ext cx="9030239" cy="12927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59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zh-CN" altLang="en-US" sz="15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16526"/>
      </p:ext>
    </p:extLst>
  </p:cSld>
  <p:clrMapOvr>
    <a:masterClrMapping/>
  </p:clrMapOvr>
  <p:transition spd="slow"/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46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147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144000" y="0"/>
            <a:ext cx="5486039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48" name="矩形"/>
          <p:cNvSpPr>
            <a:spLocks/>
          </p:cNvSpPr>
          <p:nvPr/>
        </p:nvSpPr>
        <p:spPr>
          <a:xfrm rot="0">
            <a:off x="833040" y="3051360"/>
            <a:ext cx="6665759" cy="832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6562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525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Thank You</a:t>
            </a:r>
            <a:endParaRPr lang="zh-CN" altLang="en-US" sz="52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49" name="矩形"/>
          <p:cNvSpPr>
            <a:spLocks/>
          </p:cNvSpPr>
          <p:nvPr/>
        </p:nvSpPr>
        <p:spPr>
          <a:xfrm rot="0">
            <a:off x="833040" y="4217760"/>
            <a:ext cx="7477200" cy="3549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We appreciate your time and attention.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50" name="矩形"/>
          <p:cNvSpPr>
            <a:spLocks/>
          </p:cNvSpPr>
          <p:nvPr/>
        </p:nvSpPr>
        <p:spPr>
          <a:xfrm rot="0">
            <a:off x="833040" y="4822920"/>
            <a:ext cx="7477200" cy="354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Thank you for considering our presentation.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67677"/>
      </p:ext>
    </p:extLst>
  </p:cSld>
  <p:clrMapOvr>
    <a:masterClrMapping/>
  </p:clrMapOvr>
  <p:transition spd="slow"/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20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21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041" cy="27770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22" name="矩形"/>
          <p:cNvSpPr>
            <a:spLocks/>
          </p:cNvSpPr>
          <p:nvPr/>
        </p:nvSpPr>
        <p:spPr>
          <a:xfrm rot="0">
            <a:off x="2348280" y="3797640"/>
            <a:ext cx="5554800" cy="6940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Outline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23" name="圆角矩形"/>
          <p:cNvSpPr>
            <a:spLocks/>
          </p:cNvSpPr>
          <p:nvPr/>
        </p:nvSpPr>
        <p:spPr>
          <a:xfrm rot="0">
            <a:off x="2348280" y="4825440"/>
            <a:ext cx="3162599" cy="2806560"/>
          </a:xfrm>
          <a:prstGeom prst="roundRect">
            <a:avLst>
              <a:gd name="adj" fmla="val 16777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24" name="矩形"/>
          <p:cNvSpPr>
            <a:spLocks/>
          </p:cNvSpPr>
          <p:nvPr/>
        </p:nvSpPr>
        <p:spPr>
          <a:xfrm rot="0">
            <a:off x="2593440" y="5070240"/>
            <a:ext cx="2672639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Introduction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25" name="矩形"/>
          <p:cNvSpPr>
            <a:spLocks/>
          </p:cNvSpPr>
          <p:nvPr/>
        </p:nvSpPr>
        <p:spPr>
          <a:xfrm rot="0">
            <a:off x="2593440" y="5550840"/>
            <a:ext cx="2672639" cy="1065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A brief overview of the presentation structure and topics to be covered.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26" name="圆角矩形"/>
          <p:cNvSpPr>
            <a:spLocks/>
          </p:cNvSpPr>
          <p:nvPr/>
        </p:nvSpPr>
        <p:spPr>
          <a:xfrm rot="0">
            <a:off x="5733720" y="4825440"/>
            <a:ext cx="3162600" cy="2878560"/>
          </a:xfrm>
          <a:prstGeom prst="roundRect">
            <a:avLst>
              <a:gd name="adj" fmla="val 16777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27" name="矩形"/>
          <p:cNvSpPr>
            <a:spLocks/>
          </p:cNvSpPr>
          <p:nvPr/>
        </p:nvSpPr>
        <p:spPr>
          <a:xfrm rot="0">
            <a:off x="5978520" y="5070240"/>
            <a:ext cx="2672639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Key Points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28" name="矩形"/>
          <p:cNvSpPr>
            <a:spLocks/>
          </p:cNvSpPr>
          <p:nvPr/>
        </p:nvSpPr>
        <p:spPr>
          <a:xfrm rot="0">
            <a:off x="5978520" y="5550840"/>
            <a:ext cx="2672639" cy="1065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Highlighted key concepts and areas of focus in the cybersecurity landscape.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29" name="圆角矩形"/>
          <p:cNvSpPr>
            <a:spLocks/>
          </p:cNvSpPr>
          <p:nvPr/>
        </p:nvSpPr>
        <p:spPr>
          <a:xfrm rot="0">
            <a:off x="9118800" y="4825440"/>
            <a:ext cx="3162599" cy="2950560"/>
          </a:xfrm>
          <a:prstGeom prst="roundRect">
            <a:avLst>
              <a:gd name="adj" fmla="val 16777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30" name="矩形"/>
          <p:cNvSpPr>
            <a:spLocks/>
          </p:cNvSpPr>
          <p:nvPr/>
        </p:nvSpPr>
        <p:spPr>
          <a:xfrm rot="0">
            <a:off x="9363960" y="5070240"/>
            <a:ext cx="2672639" cy="6940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Implementation Strategy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 rot="0">
            <a:off x="9363960" y="5897880"/>
            <a:ext cx="2672639" cy="1065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Approach to addressing cybersecurity threats and the proposed solutions.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74260"/>
      </p:ext>
    </p:extLst>
  </p:cSld>
  <p:clrMapOvr>
    <a:masterClrMapping/>
  </p:clrMapOvr>
  <p:transition spd="slow"/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36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37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144000" y="0"/>
            <a:ext cx="5486039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38" name="矩形"/>
          <p:cNvSpPr>
            <a:spLocks/>
          </p:cNvSpPr>
          <p:nvPr/>
        </p:nvSpPr>
        <p:spPr>
          <a:xfrm rot="0">
            <a:off x="833040" y="2712599"/>
            <a:ext cx="5554800" cy="6940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Problem Statement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39" name="矩形"/>
          <p:cNvSpPr>
            <a:spLocks/>
          </p:cNvSpPr>
          <p:nvPr/>
        </p:nvSpPr>
        <p:spPr>
          <a:xfrm rot="0">
            <a:off x="833040" y="3740040"/>
            <a:ext cx="7477200" cy="17765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46664"/>
      </p:ext>
    </p:extLst>
  </p:cSld>
  <p:clrMapOvr>
    <a:masterClrMapping/>
  </p:clrMapOvr>
  <p:transition spd="slow"/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44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45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0972800" y="0"/>
            <a:ext cx="3657239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46" name="矩形"/>
          <p:cNvSpPr>
            <a:spLocks/>
          </p:cNvSpPr>
          <p:nvPr/>
        </p:nvSpPr>
        <p:spPr>
          <a:xfrm rot="0">
            <a:off x="833040" y="925559"/>
            <a:ext cx="5554800" cy="6940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Proposed Solution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47" name="矩形"/>
          <p:cNvSpPr>
            <a:spLocks/>
          </p:cNvSpPr>
          <p:nvPr/>
        </p:nvSpPr>
        <p:spPr>
          <a:xfrm rot="0">
            <a:off x="1152720" y="1953000"/>
            <a:ext cx="27359" cy="5350679"/>
          </a:xfrm>
          <a:prstGeom prst="rect"/>
          <a:solidFill>
            <a:srgbClr val="DFDFEB"/>
          </a:solidFill>
          <a:ln w="12700" cmpd="sng" cap="flat">
            <a:noFill/>
            <a:prstDash val="solid"/>
            <a:round/>
          </a:ln>
        </p:spPr>
      </p:sp>
      <p:sp>
        <p:nvSpPr>
          <p:cNvPr id="48" name="矩形"/>
          <p:cNvSpPr>
            <a:spLocks/>
          </p:cNvSpPr>
          <p:nvPr/>
        </p:nvSpPr>
        <p:spPr>
          <a:xfrm rot="0">
            <a:off x="1416600" y="2362680"/>
            <a:ext cx="777240" cy="27359"/>
          </a:xfrm>
          <a:prstGeom prst="rect"/>
          <a:solidFill>
            <a:srgbClr val="2D4DF2"/>
          </a:solidFill>
          <a:ln w="12700" cmpd="sng" cap="flat">
            <a:noFill/>
            <a:prstDash val="solid"/>
            <a:round/>
          </a:ln>
        </p:spPr>
      </p:sp>
      <p:sp>
        <p:nvSpPr>
          <p:cNvPr id="49" name="圆角矩形"/>
          <p:cNvSpPr>
            <a:spLocks/>
          </p:cNvSpPr>
          <p:nvPr/>
        </p:nvSpPr>
        <p:spPr>
          <a:xfrm rot="0">
            <a:off x="916560" y="2126520"/>
            <a:ext cx="499679" cy="499679"/>
          </a:xfrm>
          <a:prstGeom prst="roundRect">
            <a:avLst>
              <a:gd name="adj" fmla="val 80000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50" name="矩形"/>
          <p:cNvSpPr>
            <a:spLocks/>
          </p:cNvSpPr>
          <p:nvPr/>
        </p:nvSpPr>
        <p:spPr>
          <a:xfrm rot="0">
            <a:off x="1066320" y="2168280"/>
            <a:ext cx="199800" cy="4161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2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63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1</a:t>
            </a:r>
            <a:endParaRPr lang="zh-CN" altLang="en-US" sz="263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1" name="矩形"/>
          <p:cNvSpPr>
            <a:spLocks/>
          </p:cNvSpPr>
          <p:nvPr/>
        </p:nvSpPr>
        <p:spPr>
          <a:xfrm rot="0">
            <a:off x="2388600" y="2175120"/>
            <a:ext cx="5900400" cy="3466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Implementation of Multi-Factor Authentication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2" name="矩形"/>
          <p:cNvSpPr>
            <a:spLocks/>
          </p:cNvSpPr>
          <p:nvPr/>
        </p:nvSpPr>
        <p:spPr>
          <a:xfrm rot="0">
            <a:off x="2388600" y="2655720"/>
            <a:ext cx="7750800" cy="710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Integrate multi-factor authentication to add an extra layer of security for user verification.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3" name="矩形"/>
          <p:cNvSpPr>
            <a:spLocks/>
          </p:cNvSpPr>
          <p:nvPr/>
        </p:nvSpPr>
        <p:spPr>
          <a:xfrm rot="0">
            <a:off x="1416600" y="4220640"/>
            <a:ext cx="777240" cy="27360"/>
          </a:xfrm>
          <a:prstGeom prst="rect"/>
          <a:solidFill>
            <a:srgbClr val="015F98"/>
          </a:solidFill>
          <a:ln w="12700" cmpd="sng" cap="flat">
            <a:noFill/>
            <a:prstDash val="solid"/>
            <a:round/>
          </a:ln>
        </p:spPr>
      </p:sp>
      <p:sp>
        <p:nvSpPr>
          <p:cNvPr id="54" name="圆角矩形"/>
          <p:cNvSpPr>
            <a:spLocks/>
          </p:cNvSpPr>
          <p:nvPr/>
        </p:nvSpPr>
        <p:spPr>
          <a:xfrm rot="0">
            <a:off x="916560" y="3984480"/>
            <a:ext cx="499679" cy="499679"/>
          </a:xfrm>
          <a:prstGeom prst="roundRect">
            <a:avLst>
              <a:gd name="adj" fmla="val 80000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55" name="矩形"/>
          <p:cNvSpPr>
            <a:spLocks/>
          </p:cNvSpPr>
          <p:nvPr/>
        </p:nvSpPr>
        <p:spPr>
          <a:xfrm rot="0">
            <a:off x="1066320" y="4026240"/>
            <a:ext cx="199800" cy="4161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2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63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2</a:t>
            </a:r>
            <a:endParaRPr lang="zh-CN" altLang="en-US" sz="263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6" name="矩形"/>
          <p:cNvSpPr>
            <a:spLocks/>
          </p:cNvSpPr>
          <p:nvPr/>
        </p:nvSpPr>
        <p:spPr>
          <a:xfrm rot="0">
            <a:off x="2388600" y="4033080"/>
            <a:ext cx="299844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Regular Security Audits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7" name="矩形"/>
          <p:cNvSpPr>
            <a:spLocks/>
          </p:cNvSpPr>
          <p:nvPr/>
        </p:nvSpPr>
        <p:spPr>
          <a:xfrm rot="0">
            <a:off x="2388600" y="4513320"/>
            <a:ext cx="7750800" cy="7102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Conduct routine security audits to identify vulnerabilities and address them promptly.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58" name="矩形"/>
          <p:cNvSpPr>
            <a:spLocks/>
          </p:cNvSpPr>
          <p:nvPr/>
        </p:nvSpPr>
        <p:spPr>
          <a:xfrm rot="0">
            <a:off x="1416600" y="6078240"/>
            <a:ext cx="777240" cy="27360"/>
          </a:xfrm>
          <a:prstGeom prst="rect"/>
          <a:solidFill>
            <a:srgbClr val="AD1F96"/>
          </a:solidFill>
          <a:ln w="12700" cmpd="sng" cap="flat">
            <a:noFill/>
            <a:prstDash val="solid"/>
            <a:round/>
          </a:ln>
        </p:spPr>
      </p:sp>
      <p:sp>
        <p:nvSpPr>
          <p:cNvPr id="59" name="圆角矩形"/>
          <p:cNvSpPr>
            <a:spLocks/>
          </p:cNvSpPr>
          <p:nvPr/>
        </p:nvSpPr>
        <p:spPr>
          <a:xfrm rot="0">
            <a:off x="916560" y="5842080"/>
            <a:ext cx="499679" cy="499679"/>
          </a:xfrm>
          <a:prstGeom prst="roundRect">
            <a:avLst>
              <a:gd name="adj" fmla="val 80000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60" name="矩形"/>
          <p:cNvSpPr>
            <a:spLocks/>
          </p:cNvSpPr>
          <p:nvPr/>
        </p:nvSpPr>
        <p:spPr>
          <a:xfrm rot="0">
            <a:off x="1066320" y="5883840"/>
            <a:ext cx="199800" cy="4161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ctr">
              <a:lnSpc>
                <a:spcPts val="328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63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3</a:t>
            </a:r>
            <a:endParaRPr lang="zh-CN" altLang="en-US" sz="263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61" name="矩形"/>
          <p:cNvSpPr>
            <a:spLocks/>
          </p:cNvSpPr>
          <p:nvPr/>
        </p:nvSpPr>
        <p:spPr>
          <a:xfrm rot="0">
            <a:off x="2388600" y="5890680"/>
            <a:ext cx="336852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User Awareness Programs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62" name="矩形"/>
          <p:cNvSpPr>
            <a:spLocks/>
          </p:cNvSpPr>
          <p:nvPr/>
        </p:nvSpPr>
        <p:spPr>
          <a:xfrm rot="0">
            <a:off x="2388600" y="6371279"/>
            <a:ext cx="7750800" cy="710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Empower users with knowledge on recognizing and mitigating cybersecurity threats through awareness programs.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257528"/>
      </p:ext>
    </p:extLst>
  </p:cSld>
  <p:clrMapOvr>
    <a:masterClrMapping/>
  </p:clrMapOvr>
  <p:transition spd="slow"/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67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68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144000" y="0"/>
            <a:ext cx="5486039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69" name="矩形"/>
          <p:cNvSpPr>
            <a:spLocks/>
          </p:cNvSpPr>
          <p:nvPr/>
        </p:nvSpPr>
        <p:spPr>
          <a:xfrm rot="0">
            <a:off x="833040" y="2418120"/>
            <a:ext cx="7477200" cy="138852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Challenges in Addressing Cybersecurity Threats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70" name="矩形"/>
          <p:cNvSpPr>
            <a:spLocks/>
          </p:cNvSpPr>
          <p:nvPr/>
        </p:nvSpPr>
        <p:spPr>
          <a:xfrm rot="0">
            <a:off x="719640" y="4502880"/>
            <a:ext cx="7477200" cy="7102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In the complex landscape of cybersecurity, the ever-evolving nature of threats presents significant challenges for organizations.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 rot="0">
            <a:off x="792000" y="5913720"/>
            <a:ext cx="7477200" cy="710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Addressing vulnerabilities amidst sophisticated attacks requires constant vigilance and proactive measures.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25269"/>
      </p:ext>
    </p:extLst>
  </p:cSld>
  <p:clrMapOvr>
    <a:masterClrMapping/>
  </p:clrMapOvr>
  <p:transition spd="slow"/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76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pic>
        <p:nvPicPr>
          <p:cNvPr id="77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3657240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78" name="矩形"/>
          <p:cNvSpPr>
            <a:spLocks/>
          </p:cNvSpPr>
          <p:nvPr/>
        </p:nvSpPr>
        <p:spPr>
          <a:xfrm rot="0">
            <a:off x="4490640" y="934920"/>
            <a:ext cx="8027640" cy="6940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System Development Approach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pic>
        <p:nvPicPr>
          <p:cNvPr id="79" name="图片" descr="preencod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4490640" y="1962359"/>
            <a:ext cx="1110599" cy="177696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80" name="矩形"/>
          <p:cNvSpPr>
            <a:spLocks/>
          </p:cNvSpPr>
          <p:nvPr/>
        </p:nvSpPr>
        <p:spPr>
          <a:xfrm rot="0">
            <a:off x="5934960" y="2184480"/>
            <a:ext cx="309312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Requirements Gathering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81" name="矩形"/>
          <p:cNvSpPr>
            <a:spLocks/>
          </p:cNvSpPr>
          <p:nvPr/>
        </p:nvSpPr>
        <p:spPr>
          <a:xfrm rot="0">
            <a:off x="5934960" y="2665080"/>
            <a:ext cx="7861680" cy="354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Collaborate with stakeholders to understand system needs and objectives.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pic>
        <p:nvPicPr>
          <p:cNvPr id="82" name="图片" descr="preencod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4490640" y="3740040"/>
            <a:ext cx="1110599" cy="177696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83" name="矩形"/>
          <p:cNvSpPr>
            <a:spLocks/>
          </p:cNvSpPr>
          <p:nvPr/>
        </p:nvSpPr>
        <p:spPr>
          <a:xfrm rot="0">
            <a:off x="5934960" y="3962160"/>
            <a:ext cx="277704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System Design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84" name="矩形"/>
          <p:cNvSpPr>
            <a:spLocks/>
          </p:cNvSpPr>
          <p:nvPr/>
        </p:nvSpPr>
        <p:spPr>
          <a:xfrm rot="0">
            <a:off x="5934960" y="4442400"/>
            <a:ext cx="7861680" cy="35495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Create a comprehensive plan, including architecture, interfaces, and data flow.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pic>
        <p:nvPicPr>
          <p:cNvPr id="85" name="图片" descr="preencoded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4490640" y="5517360"/>
            <a:ext cx="1110599" cy="1776959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86" name="矩形"/>
          <p:cNvSpPr>
            <a:spLocks/>
          </p:cNvSpPr>
          <p:nvPr/>
        </p:nvSpPr>
        <p:spPr>
          <a:xfrm rot="0">
            <a:off x="5934960" y="5739479"/>
            <a:ext cx="2971439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Development &amp; Testing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87" name="矩形"/>
          <p:cNvSpPr>
            <a:spLocks/>
          </p:cNvSpPr>
          <p:nvPr/>
        </p:nvSpPr>
        <p:spPr>
          <a:xfrm rot="0">
            <a:off x="5934960" y="6220080"/>
            <a:ext cx="7861680" cy="710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Implement the design, ensuring functionality and security through rigorous testing.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27501"/>
      </p:ext>
    </p:extLst>
  </p:cSld>
  <p:clrMapOvr>
    <a:masterClrMapping/>
  </p:clrMapOvr>
  <p:transition spd="slow"/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92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sp>
        <p:nvSpPr>
          <p:cNvPr id="93" name="矩形"/>
          <p:cNvSpPr>
            <a:spLocks/>
          </p:cNvSpPr>
          <p:nvPr/>
        </p:nvSpPr>
        <p:spPr>
          <a:xfrm rot="0">
            <a:off x="2348280" y="1003320"/>
            <a:ext cx="6920280" cy="6940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Algorithm and Deployment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94" name="矩形"/>
          <p:cNvSpPr>
            <a:spLocks/>
          </p:cNvSpPr>
          <p:nvPr/>
        </p:nvSpPr>
        <p:spPr>
          <a:xfrm rot="0">
            <a:off x="2348280" y="2230920"/>
            <a:ext cx="4695480" cy="1421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pic>
        <p:nvPicPr>
          <p:cNvPr id="95" name="图片" descr="preencoded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593840" y="2280600"/>
            <a:ext cx="4695481" cy="4695480"/>
          </a:xfrm>
          <a:prstGeom prst="rect"/>
          <a:noFill/>
          <a:ln w="12700" cmpd="sng" cap="flat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9010781"/>
      </p:ext>
    </p:extLst>
  </p:cSld>
  <p:clrMapOvr>
    <a:masterClrMapping/>
  </p:clrMapOvr>
  <p:transition spd="slow"/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00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sp>
        <p:nvSpPr>
          <p:cNvPr id="101" name="矩形"/>
          <p:cNvSpPr>
            <a:spLocks/>
          </p:cNvSpPr>
          <p:nvPr/>
        </p:nvSpPr>
        <p:spPr>
          <a:xfrm rot="0">
            <a:off x="2348280" y="1815479"/>
            <a:ext cx="5554800" cy="6940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4380" b="1" i="0" u="none" strike="noStrike" kern="0" cap="none" spc="-1" baseline="0">
                <a:solidFill>
                  <a:srgbClr val="00002E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Result</a:t>
            </a:r>
            <a:endParaRPr lang="zh-CN" altLang="en-US" sz="438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02" name="圆角矩形"/>
          <p:cNvSpPr>
            <a:spLocks/>
          </p:cNvSpPr>
          <p:nvPr/>
        </p:nvSpPr>
        <p:spPr>
          <a:xfrm rot="0">
            <a:off x="2348280" y="3183480"/>
            <a:ext cx="388440" cy="388440"/>
          </a:xfrm>
          <a:prstGeom prst="roundRect">
            <a:avLst>
              <a:gd name="adj" fmla="val 102884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103" name="矩形"/>
          <p:cNvSpPr>
            <a:spLocks/>
          </p:cNvSpPr>
          <p:nvPr/>
        </p:nvSpPr>
        <p:spPr>
          <a:xfrm rot="0">
            <a:off x="2959200" y="3204000"/>
            <a:ext cx="366984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Analysis of Detected Threats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 rot="0">
            <a:off x="2959200" y="3684600"/>
            <a:ext cx="4244399" cy="7102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Evaluating the nature and impact of the detected security breaches.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05" name="圆角矩形"/>
          <p:cNvSpPr>
            <a:spLocks/>
          </p:cNvSpPr>
          <p:nvPr/>
        </p:nvSpPr>
        <p:spPr>
          <a:xfrm rot="0">
            <a:off x="7426440" y="3183480"/>
            <a:ext cx="388440" cy="388440"/>
          </a:xfrm>
          <a:prstGeom prst="roundRect">
            <a:avLst>
              <a:gd name="adj" fmla="val 102884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106" name="矩形"/>
          <p:cNvSpPr>
            <a:spLocks/>
          </p:cNvSpPr>
          <p:nvPr/>
        </p:nvSpPr>
        <p:spPr>
          <a:xfrm rot="0">
            <a:off x="8037360" y="3204000"/>
            <a:ext cx="421128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015F98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Incident Response and Mitigation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07" name="矩形"/>
          <p:cNvSpPr>
            <a:spLocks/>
          </p:cNvSpPr>
          <p:nvPr/>
        </p:nvSpPr>
        <p:spPr>
          <a:xfrm rot="0">
            <a:off x="8037360" y="3684600"/>
            <a:ext cx="4244400" cy="7102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Implementing strategies to address and mitigate the identified cybersecurity threats.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08" name="圆角矩形"/>
          <p:cNvSpPr>
            <a:spLocks/>
          </p:cNvSpPr>
          <p:nvPr/>
        </p:nvSpPr>
        <p:spPr>
          <a:xfrm rot="0">
            <a:off x="2348280" y="4846680"/>
            <a:ext cx="388440" cy="388439"/>
          </a:xfrm>
          <a:prstGeom prst="roundRect">
            <a:avLst>
              <a:gd name="adj" fmla="val 102884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109" name="矩形"/>
          <p:cNvSpPr>
            <a:spLocks/>
          </p:cNvSpPr>
          <p:nvPr/>
        </p:nvSpPr>
        <p:spPr>
          <a:xfrm rot="0">
            <a:off x="2959200" y="4867560"/>
            <a:ext cx="410796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AD1F96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Adaptation of Security Protocols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10" name="矩形"/>
          <p:cNvSpPr>
            <a:spLocks/>
          </p:cNvSpPr>
          <p:nvPr/>
        </p:nvSpPr>
        <p:spPr>
          <a:xfrm rot="0">
            <a:off x="2959200" y="5347799"/>
            <a:ext cx="4244399" cy="71028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Adjusting security protocols based on the outcomes of the threat analysis.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11" name="圆角矩形"/>
          <p:cNvSpPr>
            <a:spLocks/>
          </p:cNvSpPr>
          <p:nvPr/>
        </p:nvSpPr>
        <p:spPr>
          <a:xfrm rot="0">
            <a:off x="7426440" y="4846680"/>
            <a:ext cx="388440" cy="388439"/>
          </a:xfrm>
          <a:prstGeom prst="roundRect">
            <a:avLst>
              <a:gd name="adj" fmla="val 102884"/>
            </a:avLst>
          </a:prstGeom>
          <a:solidFill>
            <a:srgbClr val="F3F3FF"/>
          </a:solidFill>
          <a:ln w="23040" cmpd="sng" cap="flat">
            <a:solidFill>
              <a:srgbClr val="00002E"/>
            </a:solidFill>
            <a:prstDash val="solid"/>
            <a:round/>
          </a:ln>
        </p:spPr>
      </p:sp>
      <p:sp>
        <p:nvSpPr>
          <p:cNvPr id="112" name="矩形"/>
          <p:cNvSpPr>
            <a:spLocks/>
          </p:cNvSpPr>
          <p:nvPr/>
        </p:nvSpPr>
        <p:spPr>
          <a:xfrm rot="0">
            <a:off x="8037360" y="4867560"/>
            <a:ext cx="3822480" cy="34667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non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33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2190" b="1" i="0" u="none" strike="noStrike" kern="0" cap="none" spc="-1" baseline="0">
                <a:solidFill>
                  <a:srgbClr val="2D4DF2"/>
                </a:solidFill>
                <a:latin typeface="Nunito" pitchFamily="0" charset="0"/>
                <a:ea typeface="Nunito" pitchFamily="0" charset="0"/>
                <a:cs typeface="Arial" pitchFamily="0" charset="0"/>
              </a:rPr>
              <a:t>Documentation and Reporting</a:t>
            </a:r>
            <a:endParaRPr lang="zh-CN" altLang="en-US" sz="219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 rot="0">
            <a:off x="8037360" y="5347799"/>
            <a:ext cx="4244400" cy="106596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90000" tIns="45000" rIns="90000" bIns="45000" anchor="t" anchorCtr="0">
            <a:prstTxWarp prst="textNoShape"/>
          </a:bodyPr>
          <a:lstStyle/>
          <a:p>
            <a:pPr marL="0" indent="0" algn="l">
              <a:lnSpc>
                <a:spcPts val="2798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altLang="zh-CN" sz="1750" b="0" i="0" u="none" strike="noStrike" kern="0" cap="none" spc="-1" baseline="0">
                <a:solidFill>
                  <a:srgbClr val="00002E"/>
                </a:solidFill>
                <a:latin typeface="PT Sans" pitchFamily="0" charset="0"/>
                <a:ea typeface="PT Sans" pitchFamily="0" charset="0"/>
                <a:cs typeface="Arial" pitchFamily="0" charset="0"/>
              </a:rPr>
              <a:t>Documenting the results and preparing reports for stakeholders and future reference.</a:t>
            </a:r>
            <a:endParaRPr lang="zh-CN" altLang="en-US" sz="1750" b="0" i="0" u="none" strike="noStrike" kern="0" cap="none" spc="-1" baseline="0">
              <a:solidFill>
                <a:schemeClr val="tx1"/>
              </a:solidFill>
              <a:latin typeface="Arial" pitchFamily="0" charset="0"/>
              <a:ea typeface="DejaVu Sans" pitchFamily="0" charset="0"/>
              <a:cs typeface="Arial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23953"/>
      </p:ext>
    </p:extLst>
  </p:cSld>
  <p:clrMapOvr>
    <a:masterClrMapping/>
  </p:clrMapOvr>
  <p:transition spd="slow"/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041" cy="822924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118" name="矩形"/>
          <p:cNvSpPr>
            <a:spLocks/>
          </p:cNvSpPr>
          <p:nvPr/>
        </p:nvSpPr>
        <p:spPr>
          <a:xfrm rot="0">
            <a:off x="0" y="0"/>
            <a:ext cx="14630041" cy="8229240"/>
          </a:xfrm>
          <a:prstGeom prst="rect"/>
          <a:solidFill>
            <a:srgbClr val="F3F3FF">
              <a:alpha val="75000"/>
            </a:srgbClr>
          </a:solidFill>
          <a:ln w="12700" cmpd="sng" cap="flat">
            <a:noFill/>
            <a:prstDash val="solid"/>
            <a:round/>
          </a:ln>
        </p:spPr>
      </p:sp>
      <p:sp>
        <p:nvSpPr>
          <p:cNvPr id="119" name="矩形"/>
          <p:cNvSpPr>
            <a:spLocks/>
          </p:cNvSpPr>
          <p:nvPr/>
        </p:nvSpPr>
        <p:spPr>
          <a:xfrm rot="0">
            <a:off x="2348280" y="3767760"/>
            <a:ext cx="5554800" cy="694079"/>
          </a:xfrm>
          <a:prstGeom prst="rect"/>
          <a:noFill/>
          <a:ln w="12700" cmpd="sng" cap="flat">
            <a:noFill/>
            <a:prstDash val="solid"/>
            <a:round/>
          </a:ln>
        </p:spPr>
      </p:sp>
      <p:pic>
        <p:nvPicPr>
          <p:cNvPr id="120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-42840"/>
            <a:ext cx="14713559" cy="8272080"/>
          </a:xfrm>
          <a:prstGeom prst="rect"/>
          <a:noFill/>
          <a:ln w="12700" cmpd="sng" cap="flat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37257055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9</TotalTime>
  <Application>Yozo_Office</Applicat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subject>PptxGenJS Presentation</dc:subject>
  <dc:creator>PptxGenJS</dc:creator>
  <cp:lastModifiedBy>root</cp:lastModifiedBy>
  <cp:revision>2</cp:revision>
  <dcterms:created xsi:type="dcterms:W3CDTF">2024-04-01T07:11:25Z</dcterms:created>
  <dcterms:modified xsi:type="dcterms:W3CDTF">2024-04-24T14:34:21Z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